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35"/>
  </p:notesMasterIdLst>
  <p:handoutMasterIdLst>
    <p:handoutMasterId r:id="rId36"/>
  </p:handoutMasterIdLst>
  <p:sldIdLst>
    <p:sldId id="281" r:id="rId5"/>
    <p:sldId id="355" r:id="rId6"/>
    <p:sldId id="356" r:id="rId7"/>
    <p:sldId id="357" r:id="rId8"/>
    <p:sldId id="358" r:id="rId9"/>
    <p:sldId id="360" r:id="rId10"/>
    <p:sldId id="359" r:id="rId11"/>
    <p:sldId id="362" r:id="rId12"/>
    <p:sldId id="361" r:id="rId13"/>
    <p:sldId id="363" r:id="rId14"/>
    <p:sldId id="364" r:id="rId15"/>
    <p:sldId id="365" r:id="rId16"/>
    <p:sldId id="387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7" r:id="rId27"/>
    <p:sldId id="388" r:id="rId28"/>
    <p:sldId id="380" r:id="rId29"/>
    <p:sldId id="381" r:id="rId30"/>
    <p:sldId id="382" r:id="rId31"/>
    <p:sldId id="384" r:id="rId32"/>
    <p:sldId id="385" r:id="rId33"/>
    <p:sldId id="3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47F05-0506-494A-8060-3F395B947DF9}" type="datetimeFigureOut">
              <a:rPr lang="en-US" smtClean="0"/>
              <a:t>21-May-24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1E857-36B8-43F1-9D87-FE508167B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C0A13-3F3D-45D4-B17C-1E0ACF36A6FB}" type="datetimeFigureOut">
              <a:rPr lang="en-US" smtClean="0"/>
              <a:t>21-May-24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AAAB6-A2C6-4A85-A3A1-98EFBA61C9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Segoe UI" panose="020B0502040204020203" pitchFamily="34" charset="0"/>
            </a:endParaRPr>
          </a:p>
          <a:p>
            <a:r>
              <a:rPr lang="en-US" dirty="0"/>
              <a:t>ID=d924773e-9a16-4d6d-9803-8cb819e99682
Recipe=text_billboard
Type=TextOnly
Variant=0
FamilyID=AccentBoxWalbaum_Zero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sr-Latn-RS" sz="5400"/>
              <a:t>Backup, restore i recover Oracle baze podataka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Teodora Sekuli</a:t>
            </a:r>
            <a:r>
              <a:rPr lang="sr-Latn-RS"/>
              <a:t>ć, 1644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88BD3-D007-A5F0-B3C6-09030F2F99A4}"/>
              </a:ext>
            </a:extLst>
          </p:cNvPr>
          <p:cNvSpPr txBox="1"/>
          <p:nvPr/>
        </p:nvSpPr>
        <p:spPr>
          <a:xfrm>
            <a:off x="3450483" y="1065320"/>
            <a:ext cx="5287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/>
              <a:t>SISTEMI ZA UPRAVLJANJE BAZAMA PODATAKA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CF1233-3416-E903-14ED-E66374991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735" y="160740"/>
            <a:ext cx="5974963" cy="65365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4D3A645-C02C-D47A-7810-DCDA93A03B8F}"/>
              </a:ext>
            </a:extLst>
          </p:cNvPr>
          <p:cNvSpPr txBox="1">
            <a:spLocks/>
          </p:cNvSpPr>
          <p:nvPr/>
        </p:nvSpPr>
        <p:spPr>
          <a:xfrm>
            <a:off x="372861" y="876818"/>
            <a:ext cx="4580878" cy="8188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accent1"/>
                </a:solidFill>
              </a:rPr>
              <a:t>Izve</a:t>
            </a:r>
            <a:r>
              <a:rPr lang="sr-Latn-RS" sz="3600" b="1">
                <a:solidFill>
                  <a:schemeClr val="accent1"/>
                </a:solidFill>
              </a:rPr>
              <a:t>štaj </a:t>
            </a:r>
            <a:r>
              <a:rPr lang="sr-Latn-RS" sz="3600" b="1"/>
              <a:t>o backup-u</a:t>
            </a:r>
            <a:endParaRPr lang="en-US" sz="36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C4760A-8771-96E7-2360-C46F3C4F59EA}"/>
              </a:ext>
            </a:extLst>
          </p:cNvPr>
          <p:cNvSpPr txBox="1">
            <a:spLocks/>
          </p:cNvSpPr>
          <p:nvPr/>
        </p:nvSpPr>
        <p:spPr>
          <a:xfrm>
            <a:off x="594805" y="2136855"/>
            <a:ext cx="4580878" cy="16450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Za svaki bek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p generiše se izveštaj </a:t>
            </a:r>
            <a:endParaRPr lang="sr-Latn-RS" sz="1800">
              <a:effectLst/>
              <a:latin typeface="Avenir Next LT Pro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Izveštaj sadrži informacije i metapodatke Oracle Database Appliance-a 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endParaRPr lang="en-US" sz="1800">
              <a:latin typeface="Avenir Next LT Pro 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A992F3-3215-B869-35F0-BABD4266B2CE}"/>
              </a:ext>
            </a:extLst>
          </p:cNvPr>
          <p:cNvSpPr txBox="1">
            <a:spLocks/>
          </p:cNvSpPr>
          <p:nvPr/>
        </p:nvSpPr>
        <p:spPr>
          <a:xfrm>
            <a:off x="594805" y="4355978"/>
            <a:ext cx="3808520" cy="4379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>
                <a:solidFill>
                  <a:schemeClr val="accent1"/>
                </a:solidFill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Primer 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izveštaja o bek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pu nivoa 1</a:t>
            </a:r>
            <a:endParaRPr lang="en-US" sz="1800">
              <a:latin typeface="Avenir Next LT Pro 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F839A05-A1AE-84B7-00B5-DB2993A44DC8}"/>
              </a:ext>
            </a:extLst>
          </p:cNvPr>
          <p:cNvSpPr/>
          <p:nvPr/>
        </p:nvSpPr>
        <p:spPr>
          <a:xfrm>
            <a:off x="4536490" y="4397406"/>
            <a:ext cx="577048" cy="35510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2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A5F7-E1CC-5C99-21B6-1B9BF304B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>
                <a:solidFill>
                  <a:schemeClr val="accent1"/>
                </a:solidFill>
              </a:rPr>
              <a:t>O</a:t>
            </a:r>
            <a:r>
              <a:rPr lang="sr-Latn-RS" b="1"/>
              <a:t>pcije </a:t>
            </a:r>
            <a:r>
              <a:rPr lang="sr-Latn-RS" b="1">
                <a:solidFill>
                  <a:schemeClr val="accent1"/>
                </a:solidFill>
              </a:rPr>
              <a:t>o</a:t>
            </a:r>
            <a:r>
              <a:rPr lang="sr-Latn-RS" b="1"/>
              <a:t>poravka</a:t>
            </a:r>
            <a:endParaRPr lang="en-US" b="1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6735F8-04F3-5C50-1E05-FA5F12744022}"/>
              </a:ext>
            </a:extLst>
          </p:cNvPr>
          <p:cNvSpPr/>
          <p:nvPr/>
        </p:nvSpPr>
        <p:spPr>
          <a:xfrm>
            <a:off x="9778911" y="3164978"/>
            <a:ext cx="1504785" cy="5659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329E08-7204-85E7-8DA9-E16910E9C27A}"/>
              </a:ext>
            </a:extLst>
          </p:cNvPr>
          <p:cNvSpPr/>
          <p:nvPr/>
        </p:nvSpPr>
        <p:spPr>
          <a:xfrm>
            <a:off x="6882030" y="3156061"/>
            <a:ext cx="1504785" cy="5659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25E0B4-EC85-73CC-3207-1F73A91E309D}"/>
              </a:ext>
            </a:extLst>
          </p:cNvPr>
          <p:cNvSpPr/>
          <p:nvPr/>
        </p:nvSpPr>
        <p:spPr>
          <a:xfrm>
            <a:off x="3829393" y="3160450"/>
            <a:ext cx="1504785" cy="5659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485CF4-CAF8-4315-4EA7-ED526AF3756B}"/>
              </a:ext>
            </a:extLst>
          </p:cNvPr>
          <p:cNvSpPr/>
          <p:nvPr/>
        </p:nvSpPr>
        <p:spPr>
          <a:xfrm>
            <a:off x="1212442" y="3160450"/>
            <a:ext cx="1504785" cy="5659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947D2A-1EA2-2000-886F-C155D5846ED2}"/>
              </a:ext>
            </a:extLst>
          </p:cNvPr>
          <p:cNvSpPr txBox="1">
            <a:spLocks/>
          </p:cNvSpPr>
          <p:nvPr/>
        </p:nvSpPr>
        <p:spPr>
          <a:xfrm>
            <a:off x="1366074" y="3249585"/>
            <a:ext cx="1504785" cy="46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sz="1800" b="1"/>
              <a:t>Najnoviji</a:t>
            </a:r>
            <a:endParaRPr lang="en-US" sz="1800" b="1"/>
          </a:p>
          <a:p>
            <a:endParaRPr lang="en-US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2F8CA8-0EC6-128A-E6DC-087C4320BC03}"/>
              </a:ext>
            </a:extLst>
          </p:cNvPr>
          <p:cNvSpPr txBox="1">
            <a:spLocks/>
          </p:cNvSpPr>
          <p:nvPr/>
        </p:nvSpPr>
        <p:spPr>
          <a:xfrm>
            <a:off x="4170353" y="3249585"/>
            <a:ext cx="1504785" cy="46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sz="1800" b="1"/>
              <a:t>PITR</a:t>
            </a:r>
            <a:endParaRPr lang="en-US" sz="1800" b="1"/>
          </a:p>
          <a:p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5FF108-D242-9D6E-E84C-CFAF6F8CEAE8}"/>
              </a:ext>
            </a:extLst>
          </p:cNvPr>
          <p:cNvSpPr txBox="1">
            <a:spLocks/>
          </p:cNvSpPr>
          <p:nvPr/>
        </p:nvSpPr>
        <p:spPr>
          <a:xfrm>
            <a:off x="7241357" y="3253845"/>
            <a:ext cx="1504785" cy="46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sz="1800" b="1"/>
              <a:t>SCN</a:t>
            </a:r>
            <a:endParaRPr lang="en-US" sz="1800" b="1"/>
          </a:p>
          <a:p>
            <a:endParaRPr lang="en-US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3DCD818-9A45-35A0-A0CE-C3A954C145DD}"/>
              </a:ext>
            </a:extLst>
          </p:cNvPr>
          <p:cNvSpPr txBox="1">
            <a:spLocks/>
          </p:cNvSpPr>
          <p:nvPr/>
        </p:nvSpPr>
        <p:spPr>
          <a:xfrm>
            <a:off x="10016667" y="3169723"/>
            <a:ext cx="1504785" cy="565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sz="1400" b="1"/>
              <a:t>Izveštaj o backup-u</a:t>
            </a:r>
            <a:endParaRPr lang="en-US" sz="1400" b="1"/>
          </a:p>
          <a:p>
            <a:endParaRPr lang="en-US" sz="24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0397E0-1D58-DDB2-4F58-9D2B7DAC7F32}"/>
              </a:ext>
            </a:extLst>
          </p:cNvPr>
          <p:cNvCxnSpPr>
            <a:cxnSpLocks/>
          </p:cNvCxnSpPr>
          <p:nvPr/>
        </p:nvCxnSpPr>
        <p:spPr>
          <a:xfrm flipH="1">
            <a:off x="2654423" y="1997476"/>
            <a:ext cx="3613212" cy="11585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03FB8B-E2F9-02CA-4E92-66A64624D079}"/>
              </a:ext>
            </a:extLst>
          </p:cNvPr>
          <p:cNvCxnSpPr>
            <a:cxnSpLocks/>
          </p:cNvCxnSpPr>
          <p:nvPr/>
        </p:nvCxnSpPr>
        <p:spPr>
          <a:xfrm flipH="1">
            <a:off x="4957982" y="1997476"/>
            <a:ext cx="1309653" cy="11585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8D04D-CC8D-21D5-7796-4A48B7CAC201}"/>
              </a:ext>
            </a:extLst>
          </p:cNvPr>
          <p:cNvCxnSpPr>
            <a:cxnSpLocks/>
          </p:cNvCxnSpPr>
          <p:nvPr/>
        </p:nvCxnSpPr>
        <p:spPr>
          <a:xfrm>
            <a:off x="6267635" y="1997476"/>
            <a:ext cx="1366788" cy="11585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44388D-805D-8117-C480-BE99235964A8}"/>
              </a:ext>
            </a:extLst>
          </p:cNvPr>
          <p:cNvCxnSpPr>
            <a:cxnSpLocks/>
          </p:cNvCxnSpPr>
          <p:nvPr/>
        </p:nvCxnSpPr>
        <p:spPr>
          <a:xfrm>
            <a:off x="6267635" y="1997476"/>
            <a:ext cx="3577701" cy="11675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A363873-F847-F352-1806-CC938B3D4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118" y="4077598"/>
            <a:ext cx="3870981" cy="25806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1CB520-97FC-636A-8DE3-BC81F9287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56" y="4077598"/>
            <a:ext cx="3301955" cy="25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43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A35F-9455-7D97-CDE0-E3DEFAF8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kern="100">
                <a:solidFill>
                  <a:schemeClr val="accent1"/>
                </a:solidFill>
                <a:effectLst/>
                <a:latin typeface="Avenir Next LT Pro (Headings)"/>
                <a:ea typeface="Calibri" panose="020F0502020204030204" pitchFamily="34" charset="0"/>
                <a:cs typeface="Times New Roman" panose="02020603050405020304" pitchFamily="18" charset="0"/>
              </a:rPr>
              <a:t>Alati</a:t>
            </a:r>
            <a:r>
              <a:rPr lang="en-US" sz="4400" kern="100">
                <a:effectLst/>
                <a:latin typeface="Avenir Next LT Pro (Headings)"/>
                <a:ea typeface="Calibri" panose="020F0502020204030204" pitchFamily="34" charset="0"/>
                <a:cs typeface="Times New Roman" panose="02020603050405020304" pitchFamily="18" charset="0"/>
              </a:rPr>
              <a:t> za upravljanje backup-om i oporavkom baze podataka</a:t>
            </a:r>
            <a:endParaRPr lang="en-US" sz="10300">
              <a:latin typeface="Avenir Next LT Pro (Headings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35A99-DD00-92A4-AF6F-587DBE675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164" y="2384001"/>
            <a:ext cx="2551484" cy="208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54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BF71-1E65-772C-C3D9-30CA1002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kern="100">
                <a:solidFill>
                  <a:schemeClr val="accent1"/>
                </a:solidFill>
                <a:effectLst/>
                <a:latin typeface="Avenir Next LT Pro (Headings)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3600" b="1" kern="100">
                <a:effectLst/>
                <a:latin typeface="Avenir Next LT Pro (Headings)"/>
                <a:ea typeface="Calibri" panose="020F0502020204030204" pitchFamily="34" charset="0"/>
                <a:cs typeface="Times New Roman" panose="02020603050405020304" pitchFamily="18" charset="0"/>
              </a:rPr>
              <a:t>ecovery </a:t>
            </a:r>
            <a:r>
              <a:rPr lang="en-US" sz="3600" b="1" kern="100">
                <a:solidFill>
                  <a:schemeClr val="accent1"/>
                </a:solidFill>
                <a:effectLst/>
                <a:latin typeface="Avenir Next LT Pro (Headings)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3600" b="1" kern="100">
                <a:effectLst/>
                <a:latin typeface="Avenir Next LT Pro (Headings)"/>
                <a:ea typeface="Calibri" panose="020F0502020204030204" pitchFamily="34" charset="0"/>
                <a:cs typeface="Times New Roman" panose="02020603050405020304" pitchFamily="18" charset="0"/>
              </a:rPr>
              <a:t>anager </a:t>
            </a:r>
            <a:r>
              <a:rPr lang="sr-Latn-RS" sz="3600" b="1" kern="100">
                <a:effectLst/>
                <a:latin typeface="Avenir Next LT Pro (Headings)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3600" b="1" kern="100">
                <a:solidFill>
                  <a:schemeClr val="accent1"/>
                </a:solidFill>
                <a:effectLst/>
                <a:latin typeface="Avenir Next LT Pro (Headings)"/>
                <a:ea typeface="Calibri" panose="020F0502020204030204" pitchFamily="34" charset="0"/>
                <a:cs typeface="Times New Roman" panose="02020603050405020304" pitchFamily="18" charset="0"/>
              </a:rPr>
              <a:t>RMAN</a:t>
            </a:r>
            <a:endParaRPr lang="en-US" sz="8000">
              <a:solidFill>
                <a:schemeClr val="accent1"/>
              </a:solidFill>
              <a:latin typeface="Avenir Next LT Pro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182C-98EE-8668-23F2-4E70222F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200887"/>
            <a:ext cx="6272784" cy="338230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Oracle alat koji pravi rezervne kopije, vraća i oporavlja datoteke baze podataka</a:t>
            </a:r>
            <a:endParaRPr lang="sr-Latn-RS" sz="1800">
              <a:effectLst/>
              <a:latin typeface="Avenir Next LT Pro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r-Latn-RS"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e zahteva posebnu instalaciju</a:t>
            </a:r>
            <a:endParaRPr lang="sr-Latn-RS" sz="1800">
              <a:effectLst/>
              <a:latin typeface="Avenir Next LT Pro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r-Latn-RS"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oguće je pristupiti putem komandne linije ili putem Oracle Enterprise Manager-a</a:t>
            </a:r>
            <a:endParaRPr lang="sr-Latn-RS">
              <a:latin typeface="Avenir Next LT Pro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RMAN automatizuje pravljenje rezervnih kopija i oporavak, dok korisnički upravljan metod zahteva 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praćenje 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sv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ih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datotek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baze podataka i rezervn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ih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kopij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>
              <a:latin typeface="Avenir Next LT Pro (Body)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6B28DBA-EE85-07CB-8B0C-874B956ACE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115" b="7115"/>
          <a:stretch>
            <a:fillRect/>
          </a:stretch>
        </p:blipFill>
        <p:spPr/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6B8EAB-7ADC-C738-028B-5E82A41AA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047" y="275161"/>
            <a:ext cx="3793817" cy="375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2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A325B-6B80-8E4F-221C-16F42591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kern="100">
                <a:solidFill>
                  <a:schemeClr val="accent1"/>
                </a:solidFill>
                <a:effectLst/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Pokretanje</a:t>
            </a:r>
            <a:r>
              <a:rPr lang="en-US" sz="2800" b="1" kern="100">
                <a:effectLst/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 RMAN-a i </a:t>
            </a:r>
            <a:r>
              <a:rPr lang="en-US" sz="2800" b="1" kern="100">
                <a:solidFill>
                  <a:schemeClr val="accent1"/>
                </a:solidFill>
                <a:effectLst/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povezivanje</a:t>
            </a:r>
            <a:r>
              <a:rPr lang="en-US" sz="2800" b="1" kern="100">
                <a:effectLst/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 sa bazom podataka</a:t>
            </a:r>
            <a:endParaRPr lang="en-US" sz="5400" b="1">
              <a:latin typeface="Avenir Next LT Pro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E9B38-7078-07CD-ED11-4A598B55A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16" y="2865978"/>
            <a:ext cx="4548387" cy="29311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sz="2000"/>
              <a:t>Uspostavljanje veze sa RMAN komandom: </a:t>
            </a:r>
            <a:r>
              <a:rPr lang="en-US" sz="2000" kern="100">
                <a:solidFill>
                  <a:schemeClr val="accent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rman</a:t>
            </a:r>
            <a:endParaRPr lang="en-US" sz="2000" kern="10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000"/>
              <a:t>Povezivanje sa ciljnom bazom podataka komandom: </a:t>
            </a:r>
            <a:r>
              <a:rPr lang="sr-Latn-RS" sz="20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 TARGET sys/Teodora1006!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000">
                <a:effectLst/>
                <a:latin typeface="Avenir Next LT Pro (Body)"/>
                <a:ea typeface="Calibri" panose="020F0502020204030204" pitchFamily="34" charset="0"/>
              </a:rPr>
              <a:t>Zatvaranje sesije u RMAN-u komandom: </a:t>
            </a:r>
            <a:r>
              <a:rPr lang="sr-Latn-RS" sz="2000">
                <a:solidFill>
                  <a:schemeClr val="accent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EXIT</a:t>
            </a:r>
            <a:endParaRPr lang="en-US" sz="200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5CFE85-59DC-7417-8998-3298DD31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511" y="2442902"/>
            <a:ext cx="5954726" cy="386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47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6517-6068-3EAF-BCCA-B55C48C63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401" y="522006"/>
            <a:ext cx="10576323" cy="1200261"/>
          </a:xfrm>
        </p:spPr>
        <p:txBody>
          <a:bodyPr>
            <a:normAutofit/>
          </a:bodyPr>
          <a:lstStyle/>
          <a:p>
            <a:r>
              <a:rPr lang="en-US" sz="2800" b="1" kern="100">
                <a:effectLst/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Pravljenje backup-a baze podataka u </a:t>
            </a:r>
            <a:r>
              <a:rPr lang="en-US" sz="2800" b="1" kern="100">
                <a:solidFill>
                  <a:schemeClr val="accent1"/>
                </a:solidFill>
                <a:effectLst/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ARCHIVELOG</a:t>
            </a:r>
            <a:r>
              <a:rPr lang="en-US" sz="2800" b="1" kern="100">
                <a:effectLst/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 režimu</a:t>
            </a:r>
            <a:endParaRPr lang="en-US" sz="5400">
              <a:latin typeface="Avenir Next LT Pro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5E8D0-5869-585B-481C-8BB5A4A3D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30" y="2415880"/>
            <a:ext cx="4980432" cy="37541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sz="2000"/>
              <a:t>Prvo je izvršeno prebacivanje u ARCHIVELOG režim sledećim komandama:</a:t>
            </a:r>
          </a:p>
          <a:p>
            <a:pPr marL="0" indent="0">
              <a:buNone/>
            </a:pPr>
            <a:r>
              <a:rPr lang="sr-Latn-RS" sz="20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archive log list;</a:t>
            </a:r>
          </a:p>
          <a:p>
            <a:pPr marL="0" indent="0">
              <a:buNone/>
            </a:pPr>
            <a:r>
              <a:rPr lang="sr-Latn-RS" sz="20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shutdown immediate;</a:t>
            </a:r>
          </a:p>
          <a:p>
            <a:pPr marL="0" indent="0">
              <a:buNone/>
            </a:pPr>
            <a:r>
              <a:rPr lang="sr-Latn-RS" sz="20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startup mount;</a:t>
            </a:r>
          </a:p>
          <a:p>
            <a:pPr marL="0" indent="0">
              <a:buNone/>
            </a:pPr>
            <a:r>
              <a:rPr lang="sr-Latn-RS" sz="20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alter database archivelog;</a:t>
            </a:r>
          </a:p>
          <a:p>
            <a:pPr marL="0" indent="0">
              <a:buNone/>
            </a:pPr>
            <a:r>
              <a:rPr lang="sr-Latn-RS" sz="20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alter database open;</a:t>
            </a:r>
          </a:p>
          <a:p>
            <a:pPr marL="0" indent="0">
              <a:buNone/>
            </a:pPr>
            <a:r>
              <a:rPr lang="sr-Latn-RS" sz="20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archive log list;</a:t>
            </a:r>
          </a:p>
          <a:p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239012-E2E0-1D77-39F5-EB6EDE1BE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397" y="2134967"/>
            <a:ext cx="5951097" cy="458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93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5995A1-B511-3B94-D916-9E8164C3A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84" y="1678527"/>
            <a:ext cx="8688231" cy="460686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DC5D106-C4EE-34D0-6AD1-DB38B4782784}"/>
              </a:ext>
            </a:extLst>
          </p:cNvPr>
          <p:cNvSpPr txBox="1">
            <a:spLocks/>
          </p:cNvSpPr>
          <p:nvPr/>
        </p:nvSpPr>
        <p:spPr>
          <a:xfrm>
            <a:off x="883297" y="572609"/>
            <a:ext cx="10425403" cy="10131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sr-Latn-RS" sz="2000">
                <a:latin typeface="Avenir Next LT Pro (Body)"/>
                <a:ea typeface="Calibri" panose="020F0502020204030204" pitchFamily="34" charset="0"/>
              </a:rPr>
              <a:t>P</a:t>
            </a:r>
            <a:r>
              <a:rPr lang="sr-Latn-RS" sz="2000">
                <a:effectLst/>
                <a:latin typeface="Avenir Next LT Pro (Body)"/>
                <a:ea typeface="Calibri" panose="020F0502020204030204" pitchFamily="34" charset="0"/>
              </a:rPr>
              <a:t>okretanje komande </a:t>
            </a:r>
            <a:r>
              <a:rPr lang="sr-Latn-RS" sz="2000">
                <a:solidFill>
                  <a:schemeClr val="accent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BACKUP DATABASE PLUS ARCHIVELOG </a:t>
            </a:r>
            <a:r>
              <a:rPr lang="sr-Latn-RS" sz="2000">
                <a:effectLst/>
                <a:latin typeface="Avenir Next LT Pro (Body)"/>
                <a:ea typeface="Calibri" panose="020F0502020204030204" pitchFamily="34" charset="0"/>
              </a:rPr>
              <a:t>za kreiranje backup-a baze podataka i arhiviranih redo log fajlova.</a:t>
            </a:r>
            <a:endParaRPr lang="en-US" sz="2400">
              <a:latin typeface="Avenir Next LT Pro (Body)"/>
            </a:endParaRPr>
          </a:p>
        </p:txBody>
      </p:sp>
    </p:spTree>
    <p:extLst>
      <p:ext uri="{BB962C8B-B14F-4D97-AF65-F5344CB8AC3E}">
        <p14:creationId xmlns:p14="http://schemas.microsoft.com/office/powerpoint/2010/main" val="64340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16A9-DE8C-9394-9558-27F5FB8F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49" y="566394"/>
            <a:ext cx="10887043" cy="1218018"/>
          </a:xfrm>
        </p:spPr>
        <p:txBody>
          <a:bodyPr>
            <a:normAutofit/>
          </a:bodyPr>
          <a:lstStyle/>
          <a:p>
            <a:r>
              <a:rPr lang="en-US" sz="2800" b="1" kern="100">
                <a:effectLst/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Pravljenje backup-a baze podataka u </a:t>
            </a:r>
            <a:r>
              <a:rPr lang="sr-Latn-RS" sz="2800" b="1" kern="100">
                <a:solidFill>
                  <a:schemeClr val="accent1"/>
                </a:solidFill>
                <a:effectLst/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2800" b="1" kern="100">
                <a:solidFill>
                  <a:schemeClr val="accent1"/>
                </a:solidFill>
                <a:effectLst/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ARCHIVELOG</a:t>
            </a:r>
            <a:r>
              <a:rPr lang="en-US" sz="2800" b="1" kern="100">
                <a:effectLst/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 režimu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610D8-BD6A-7FD2-4105-8535C25E5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699" y="2770986"/>
            <a:ext cx="4637163" cy="30261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sz="2000"/>
              <a:t>Prvo je izvršeno prebacivanje u NOARCHIVELOG režim sledećim komandama:</a:t>
            </a:r>
          </a:p>
          <a:p>
            <a:pPr marL="0" indent="0">
              <a:buNone/>
            </a:pPr>
            <a:r>
              <a:rPr lang="en-US" sz="18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shutdown immediate;</a:t>
            </a:r>
          </a:p>
          <a:p>
            <a:pPr marL="0" indent="0">
              <a:buNone/>
            </a:pPr>
            <a:r>
              <a:rPr lang="en-US" sz="18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startup mount;</a:t>
            </a:r>
          </a:p>
          <a:p>
            <a:pPr marL="0" indent="0">
              <a:buNone/>
            </a:pPr>
            <a:r>
              <a:rPr lang="en-US" sz="18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alter </a:t>
            </a:r>
            <a:r>
              <a:rPr lang="en-US" sz="16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en-US" sz="18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noarchivelog;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9385C9-2E53-175C-B463-383E36150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286" y="2602311"/>
            <a:ext cx="6711191" cy="336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00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47E8D89-9ECE-CFEB-479F-294E9AA22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46" y="1734475"/>
            <a:ext cx="7327907" cy="487051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B175B7-BEFF-CD17-55FD-2588B0DAD090}"/>
              </a:ext>
            </a:extLst>
          </p:cNvPr>
          <p:cNvSpPr txBox="1">
            <a:spLocks/>
          </p:cNvSpPr>
          <p:nvPr/>
        </p:nvSpPr>
        <p:spPr>
          <a:xfrm>
            <a:off x="441649" y="579313"/>
            <a:ext cx="11308702" cy="96540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20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Komanda za pravljenje</a:t>
            </a:r>
            <a:r>
              <a:rPr lang="en-US" sz="20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rezervn</a:t>
            </a:r>
            <a:r>
              <a:rPr lang="sr-Latn-RS" sz="20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20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kopij</a:t>
            </a:r>
            <a:r>
              <a:rPr lang="sr-Latn-RS" sz="20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20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baze podataka na podrazumevan</a:t>
            </a:r>
            <a:r>
              <a:rPr lang="sr-Latn-RS" sz="20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om</a:t>
            </a:r>
            <a:r>
              <a:rPr lang="en-US" sz="20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uređaj</a:t>
            </a:r>
            <a:r>
              <a:rPr lang="sr-Latn-RS" sz="20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20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za bekap</a:t>
            </a:r>
            <a:r>
              <a:rPr lang="sr-Latn-RS" sz="2000"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indent="0" algn="ctr">
              <a:buNone/>
            </a:pPr>
            <a:r>
              <a:rPr lang="en-US" sz="2000" kern="100">
                <a:solidFill>
                  <a:schemeClr val="accent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RMAN&gt; BACKUP DATABASE;</a:t>
            </a:r>
            <a:endParaRPr lang="en-US" sz="2000" kern="10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2000">
              <a:latin typeface="Avenir Next LT Pro (Body)"/>
            </a:endParaRPr>
          </a:p>
        </p:txBody>
      </p:sp>
    </p:spTree>
    <p:extLst>
      <p:ext uri="{BB962C8B-B14F-4D97-AF65-F5344CB8AC3E}">
        <p14:creationId xmlns:p14="http://schemas.microsoft.com/office/powerpoint/2010/main" val="3144133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8BB26F-75E3-200F-D722-3854395C2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043" y="1579834"/>
            <a:ext cx="8191913" cy="495443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35E4B0-6511-8BB0-50B3-3AFFDCCCFB6B}"/>
              </a:ext>
            </a:extLst>
          </p:cNvPr>
          <p:cNvSpPr txBox="1">
            <a:spLocks/>
          </p:cNvSpPr>
          <p:nvPr/>
        </p:nvSpPr>
        <p:spPr>
          <a:xfrm>
            <a:off x="776041" y="483530"/>
            <a:ext cx="10639918" cy="98315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kern="100">
                <a:effectLst/>
                <a:latin typeface="Avenir Next LT Pro (Body)"/>
                <a:ea typeface="Calibri" panose="020F0502020204030204" pitchFamily="34" charset="0"/>
                <a:cs typeface="Calibri" panose="020F0502020204030204" pitchFamily="34" charset="0"/>
              </a:rPr>
              <a:t>Sledeća varijacija komande kreira kopije slika svih podataka u bazi podataka:</a:t>
            </a:r>
            <a:endParaRPr lang="en-US" sz="2000" kern="100">
              <a:effectLst/>
              <a:latin typeface="Avenir Next LT Pro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kern="100">
                <a:solidFill>
                  <a:schemeClr val="accent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RMAN&gt; BACKUP AS COPY DATABASE;</a:t>
            </a:r>
            <a:endParaRPr lang="en-US" sz="2000" kern="10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3200">
              <a:latin typeface="Avenir Next LT Pro (Body)"/>
            </a:endParaRPr>
          </a:p>
        </p:txBody>
      </p:sp>
    </p:spTree>
    <p:extLst>
      <p:ext uri="{BB962C8B-B14F-4D97-AF65-F5344CB8AC3E}">
        <p14:creationId xmlns:p14="http://schemas.microsoft.com/office/powerpoint/2010/main" val="2957930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A85B-2AC6-4E29-B074-AB92F8FA9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200" b="1" dirty="0">
                <a:solidFill>
                  <a:schemeClr val="accent1"/>
                </a:solidFill>
                <a:latin typeface="+mj-lt"/>
              </a:rPr>
              <a:t>Agenda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AB0EB-0819-41F4-99E9-C02FA0DAF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169416"/>
            <a:ext cx="6272784" cy="33290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sr-Latn-RS">
                <a:solidFill>
                  <a:schemeClr val="accent1"/>
                </a:solidFill>
              </a:rPr>
              <a:t>Opcije za backup i oporavak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sr-Latn-RS" sz="1800"/>
              <a:t>Backup politika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sr-Latn-RS" sz="1800"/>
              <a:t>Nivoi bekapovanja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sr-Latn-RS" sz="1800"/>
              <a:t>Backup odredišta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sr-Latn-RS" sz="1800"/>
              <a:t>Izveštaj o backup-u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sr-Latn-RS" sz="1800"/>
              <a:t>Opcije oporavka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sr-Latn-RS">
                <a:solidFill>
                  <a:schemeClr val="accent1"/>
                </a:solidFill>
              </a:rPr>
              <a:t>Alati za upravljanje backup-om i oporavkom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800" kern="100">
                <a:effectLst/>
                <a:latin typeface="Avenir Next LT Pro (Headings)"/>
                <a:ea typeface="Calibri" panose="020F0502020204030204" pitchFamily="34" charset="0"/>
                <a:cs typeface="Times New Roman" panose="02020603050405020304" pitchFamily="18" charset="0"/>
              </a:rPr>
              <a:t>Recovery Manager </a:t>
            </a:r>
            <a:r>
              <a:rPr lang="sr-Latn-RS" sz="1800" kern="100">
                <a:effectLst/>
                <a:latin typeface="Avenir Next LT Pro (Headings)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en-US" sz="1800" kern="100">
                <a:effectLst/>
                <a:latin typeface="Avenir Next LT Pro (Headings)"/>
                <a:ea typeface="Calibri" panose="020F0502020204030204" pitchFamily="34" charset="0"/>
                <a:cs typeface="Times New Roman" panose="02020603050405020304" pitchFamily="18" charset="0"/>
              </a:rPr>
              <a:t>RMAN</a:t>
            </a:r>
            <a:endParaRPr lang="sr-Latn-RS" sz="1800" kern="100">
              <a:effectLst/>
              <a:latin typeface="Avenir Next LT Pro (Headings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800" i="0">
                <a:effectLst/>
                <a:highlight>
                  <a:srgbClr val="FFFFFF"/>
                </a:highlight>
                <a:latin typeface="Avenir Next LT Pro (Headings)"/>
              </a:rPr>
              <a:t>User-Managed</a:t>
            </a:r>
            <a:endParaRPr lang="sr-Latn-RS" sz="1800" kern="100">
              <a:effectLst/>
              <a:latin typeface="Avenir Next LT Pro (Headings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9348BF-B429-83B1-CB66-819679817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92" y="3470343"/>
            <a:ext cx="3707665" cy="2825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BE4F55-6F5B-9463-B0AE-1C28F5C37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5" y="654475"/>
            <a:ext cx="3326763" cy="23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CF49-76C1-104C-16FF-6CEAF60C1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59" y="584150"/>
            <a:ext cx="10168128" cy="1179576"/>
          </a:xfrm>
        </p:spPr>
        <p:txBody>
          <a:bodyPr>
            <a:normAutofit/>
          </a:bodyPr>
          <a:lstStyle/>
          <a:p>
            <a:r>
              <a:rPr lang="en-US" sz="2800" b="1" kern="100">
                <a:effectLst/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Pravljenje </a:t>
            </a:r>
            <a:r>
              <a:rPr lang="en-US" sz="2800" b="1" kern="100">
                <a:solidFill>
                  <a:schemeClr val="accent1"/>
                </a:solidFill>
                <a:effectLst/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inkrementalnih</a:t>
            </a:r>
            <a:r>
              <a:rPr lang="en-US" sz="2800" b="1" kern="100">
                <a:effectLst/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 backup-ova</a:t>
            </a:r>
            <a:endParaRPr lang="en-US" sz="5400">
              <a:latin typeface="Avenir Next LT Pro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A4B44-A0F9-9E84-6C15-8203A3442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15" y="3271109"/>
            <a:ext cx="4887824" cy="17358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sz="1800">
                <a:latin typeface="Avenir Next LT Pro (Body)"/>
                <a:ea typeface="Calibri" panose="020F0502020204030204" pitchFamily="34" charset="0"/>
              </a:rPr>
              <a:t>K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</a:rPr>
              <a:t>reiran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</a:rPr>
              <a:t>je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</a:rPr>
              <a:t> inkrementaln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</a:rPr>
              <a:t>og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</a:rPr>
              <a:t> backup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</a:rPr>
              <a:t>-a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</a:rPr>
              <a:t> nivoa 0 kao osnov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</a:rPr>
              <a:t>u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</a:rPr>
              <a:t> za inkrementalnu strategiju bekapovanja, koristeći komandu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</a:rPr>
              <a:t>:</a:t>
            </a:r>
          </a:p>
          <a:p>
            <a:pPr marL="0" indent="0">
              <a:buNone/>
            </a:pPr>
            <a:r>
              <a:rPr lang="sr-Latn-RS" sz="160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 </a:t>
            </a:r>
            <a:r>
              <a:rPr lang="en-US" sz="1600">
                <a:solidFill>
                  <a:schemeClr val="accent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BACKUP INCREMENTAL LEVEL 0 DATABASE</a:t>
            </a:r>
            <a:r>
              <a:rPr lang="sr-Latn-RS" sz="1600">
                <a:solidFill>
                  <a:schemeClr val="accent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34927F-CEB1-EB2A-AD57-8348FDA46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314" y="2149348"/>
            <a:ext cx="6303145" cy="46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01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426A54-B8FC-EB0A-E6CE-D0BAE7201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989" y="1579630"/>
            <a:ext cx="6870021" cy="501810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762ACA-EEC0-9224-798F-C39AF03C94EC}"/>
              </a:ext>
            </a:extLst>
          </p:cNvPr>
          <p:cNvSpPr txBox="1">
            <a:spLocks/>
          </p:cNvSpPr>
          <p:nvPr/>
        </p:nvSpPr>
        <p:spPr>
          <a:xfrm>
            <a:off x="634087" y="420782"/>
            <a:ext cx="10684942" cy="11588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§"/>
            </a:pPr>
            <a:r>
              <a:rPr lang="sr-Latn-RS" sz="2000">
                <a:latin typeface="Avenir Next LT Pro (Body)"/>
                <a:ea typeface="Calibri" panose="020F0502020204030204" pitchFamily="34" charset="0"/>
              </a:rPr>
              <a:t>K</a:t>
            </a:r>
            <a:r>
              <a:rPr lang="en-US" sz="2000">
                <a:effectLst/>
                <a:latin typeface="Avenir Next LT Pro (Body)"/>
                <a:ea typeface="Calibri" panose="020F0502020204030204" pitchFamily="34" charset="0"/>
              </a:rPr>
              <a:t>reiran</a:t>
            </a:r>
            <a:r>
              <a:rPr lang="sr-Latn-RS" sz="2000">
                <a:effectLst/>
                <a:latin typeface="Avenir Next LT Pro (Body)"/>
                <a:ea typeface="Calibri" panose="020F0502020204030204" pitchFamily="34" charset="0"/>
              </a:rPr>
              <a:t>je</a:t>
            </a:r>
            <a:r>
              <a:rPr lang="en-US" sz="2000">
                <a:effectLst/>
                <a:latin typeface="Avenir Next LT Pro (Body)"/>
                <a:ea typeface="Calibri" panose="020F0502020204030204" pitchFamily="34" charset="0"/>
              </a:rPr>
              <a:t> kumulativn</a:t>
            </a:r>
            <a:r>
              <a:rPr lang="sr-Latn-RS" sz="2000">
                <a:effectLst/>
                <a:latin typeface="Avenir Next LT Pro (Body)"/>
                <a:ea typeface="Calibri" panose="020F0502020204030204" pitchFamily="34" charset="0"/>
              </a:rPr>
              <a:t>og</a:t>
            </a:r>
            <a:r>
              <a:rPr lang="en-US" sz="2000">
                <a:effectLst/>
                <a:latin typeface="Avenir Next LT Pro (Body)"/>
                <a:ea typeface="Calibri" panose="020F0502020204030204" pitchFamily="34" charset="0"/>
              </a:rPr>
              <a:t> inkrementaln</a:t>
            </a:r>
            <a:r>
              <a:rPr lang="sr-Latn-RS" sz="2000">
                <a:effectLst/>
                <a:latin typeface="Avenir Next LT Pro (Body)"/>
                <a:ea typeface="Calibri" panose="020F0502020204030204" pitchFamily="34" charset="0"/>
              </a:rPr>
              <a:t>og</a:t>
            </a:r>
            <a:r>
              <a:rPr lang="en-US" sz="2000">
                <a:effectLst/>
                <a:latin typeface="Avenir Next LT Pro (Body)"/>
                <a:ea typeface="Calibri" panose="020F0502020204030204" pitchFamily="34" charset="0"/>
              </a:rPr>
              <a:t> backup</a:t>
            </a:r>
            <a:r>
              <a:rPr lang="sr-Latn-RS" sz="2000">
                <a:effectLst/>
                <a:latin typeface="Avenir Next LT Pro (Body)"/>
                <a:ea typeface="Calibri" panose="020F0502020204030204" pitchFamily="34" charset="0"/>
              </a:rPr>
              <a:t>-a</a:t>
            </a:r>
            <a:r>
              <a:rPr lang="en-US" sz="2000">
                <a:effectLst/>
                <a:latin typeface="Avenir Next LT Pro (Body)"/>
                <a:ea typeface="Calibri" panose="020F0502020204030204" pitchFamily="34" charset="0"/>
              </a:rPr>
              <a:t> nivoa 1 komandom</a:t>
            </a:r>
            <a:r>
              <a:rPr lang="sr-Latn-RS" sz="2000">
                <a:effectLst/>
                <a:latin typeface="Avenir Next LT Pro (Body)"/>
                <a:ea typeface="Calibri" panose="020F0502020204030204" pitchFamily="34" charset="0"/>
              </a:rPr>
              <a:t>:</a:t>
            </a:r>
            <a:r>
              <a:rPr lang="en-US" sz="2000">
                <a:effectLst/>
                <a:latin typeface="Avenir Next LT Pro (Body)"/>
                <a:ea typeface="Calibri" panose="020F0502020204030204" pitchFamily="34" charset="0"/>
              </a:rPr>
              <a:t> </a:t>
            </a:r>
            <a:endParaRPr lang="sr-Latn-RS" sz="2000">
              <a:effectLst/>
              <a:latin typeface="Avenir Next LT Pro (Body)"/>
              <a:ea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2000">
                <a:solidFill>
                  <a:schemeClr val="accent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BACKUP INCREMENTAL LEVEL 1 CUMULATIVE DATABASE</a:t>
            </a:r>
            <a:r>
              <a:rPr lang="sr-Latn-RS" sz="2000">
                <a:solidFill>
                  <a:schemeClr val="accent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  <a:endParaRPr lang="en-US" sz="20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271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762ACA-EEC0-9224-798F-C39AF03C94EC}"/>
              </a:ext>
            </a:extLst>
          </p:cNvPr>
          <p:cNvSpPr txBox="1">
            <a:spLocks/>
          </p:cNvSpPr>
          <p:nvPr/>
        </p:nvSpPr>
        <p:spPr>
          <a:xfrm>
            <a:off x="634087" y="420782"/>
            <a:ext cx="10684942" cy="11588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285750"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sr-Latn-RS" sz="2000" kern="100"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kern="1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reira</a:t>
            </a:r>
            <a:r>
              <a:rPr lang="sr-Latn-RS" sz="2000" kern="1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nje</a:t>
            </a:r>
            <a:r>
              <a:rPr lang="en-US" sz="2000" kern="1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diferencijaln</a:t>
            </a:r>
            <a:r>
              <a:rPr lang="sr-Latn-RS" sz="2000" kern="1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og</a:t>
            </a:r>
            <a:r>
              <a:rPr lang="en-US" sz="2000" kern="1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inkrementaln</a:t>
            </a:r>
            <a:r>
              <a:rPr lang="sr-Latn-RS" sz="2000" kern="1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og</a:t>
            </a:r>
            <a:r>
              <a:rPr lang="en-US" sz="2000" kern="1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bekap</a:t>
            </a:r>
            <a:r>
              <a:rPr lang="sr-Latn-RS" sz="2000" kern="1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-a</a:t>
            </a:r>
            <a:r>
              <a:rPr lang="en-US" sz="2000" kern="1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nivoa 1</a:t>
            </a:r>
            <a:r>
              <a:rPr lang="sr-Latn-RS" sz="2000" kern="1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komandom</a:t>
            </a:r>
            <a:r>
              <a:rPr lang="en-US" sz="2000" kern="1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kern="100">
                <a:solidFill>
                  <a:schemeClr val="accent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BACKUP INCREMENTAL LEVEL 1 DATABASE;</a:t>
            </a:r>
            <a:endParaRPr lang="en-US" sz="2000" kern="10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F2F30-7AE3-F644-E097-88D2D5359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557" y="1579630"/>
            <a:ext cx="7164886" cy="50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47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F6D529-B536-8078-BC3D-3C948A201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2423"/>
            <a:ext cx="6622742" cy="4257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978EE-90EA-FB04-4A16-2AA7BDDC2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529" y="2462423"/>
            <a:ext cx="6954471" cy="42579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84A95DB-5FD9-02DA-C99F-5F5BF3C1F90E}"/>
              </a:ext>
            </a:extLst>
          </p:cNvPr>
          <p:cNvSpPr txBox="1">
            <a:spLocks/>
          </p:cNvSpPr>
          <p:nvPr/>
        </p:nvSpPr>
        <p:spPr>
          <a:xfrm>
            <a:off x="2041835" y="270769"/>
            <a:ext cx="8108330" cy="5699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100">
                <a:solidFill>
                  <a:schemeClr val="accent1"/>
                </a:solidFill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Oporavak</a:t>
            </a:r>
            <a:r>
              <a:rPr lang="en-US" sz="3200" b="1" kern="100"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 cele baze podataka</a:t>
            </a:r>
            <a:r>
              <a:rPr lang="sr-Latn-RS" sz="3200" b="1" kern="100"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 iz RMAN</a:t>
            </a:r>
            <a:endParaRPr lang="en-US" sz="6000">
              <a:latin typeface="Avenir Next LT Pro (Headings)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BB230C-C572-118C-87B7-405868D094A6}"/>
              </a:ext>
            </a:extLst>
          </p:cNvPr>
          <p:cNvSpPr txBox="1">
            <a:spLocks/>
          </p:cNvSpPr>
          <p:nvPr/>
        </p:nvSpPr>
        <p:spPr>
          <a:xfrm>
            <a:off x="4232611" y="846929"/>
            <a:ext cx="3726778" cy="16217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sr-Latn-RS" sz="16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RMAN&gt; </a:t>
            </a:r>
            <a:r>
              <a:rPr lang="sr-Latn-RS" sz="160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STARTUP FORCE MOUNT;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16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RMAN&gt; </a:t>
            </a:r>
            <a:r>
              <a:rPr lang="sr-Latn-RS" sz="160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RESTORE DATABASE;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16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RMAN&gt; </a:t>
            </a:r>
            <a:r>
              <a:rPr lang="sr-Latn-RS" sz="160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RECOVER DATABASE;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16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RMAN&gt; </a:t>
            </a:r>
            <a:r>
              <a:rPr lang="sr-Latn-RS" sz="160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ALTER DATABASE OPEN;</a:t>
            </a:r>
            <a:endParaRPr lang="en-US" sz="200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110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E5F2-4994-F321-32F3-1E771AE82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Avenir Next LT Pro (Headings)"/>
              </a:rPr>
              <a:t>U</a:t>
            </a:r>
            <a:r>
              <a:rPr lang="en-US" sz="3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 Next LT Pro (Headings)"/>
              </a:rPr>
              <a:t>ser-</a:t>
            </a:r>
            <a:r>
              <a:rPr lang="en-US" sz="3600" b="1" i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Avenir Next LT Pro (Headings)"/>
              </a:rPr>
              <a:t>M</a:t>
            </a:r>
            <a:r>
              <a:rPr lang="en-US" sz="3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 Next LT Pro (Headings)"/>
              </a:rPr>
              <a:t>anaged</a:t>
            </a:r>
            <a:endParaRPr lang="en-US" sz="3600">
              <a:latin typeface="Avenir Next LT Pro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BD2EF-E439-F81E-820C-1A999BFF4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sr-Latn-RS"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zvo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đenje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bekap</a:t>
            </a:r>
            <a:r>
              <a:rPr lang="sr-Latn-RS"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ova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i oporav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ka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sa mešavinom komandi operativnog sistema domaćina i SQL*Plus oporavka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Korisnik je 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odgovor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an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za određivanje svih aspekata kada i kako se bekapi i oporavci izvršavaju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Ov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rešenj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je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podržan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od strane Oracle-a i potpuno 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je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dokumentovan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, ali RMAN je preferirano rešenje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sr-Latn-RS">
              <a:latin typeface="Avenir Next LT Pro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>
              <a:latin typeface="Avenir Next LT Pro (Body)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FAB27B-09E3-0893-4E7F-3497A5738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15" y="584026"/>
            <a:ext cx="3890111" cy="3552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52B952-CAC0-8DDE-57B9-7F11FCDA6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245" y="4301277"/>
            <a:ext cx="3078106" cy="230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15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E52678-75C0-E7D2-1249-B4011EF1F046}"/>
              </a:ext>
            </a:extLst>
          </p:cNvPr>
          <p:cNvSpPr txBox="1">
            <a:spLocks/>
          </p:cNvSpPr>
          <p:nvPr/>
        </p:nvSpPr>
        <p:spPr>
          <a:xfrm>
            <a:off x="323235" y="468740"/>
            <a:ext cx="12016726" cy="8007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kern="100"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Pravljenje backup-ova </a:t>
            </a:r>
            <a:r>
              <a:rPr lang="en-US" sz="2800" b="1" kern="100">
                <a:solidFill>
                  <a:schemeClr val="accent1"/>
                </a:solidFill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cele baze </a:t>
            </a:r>
            <a:r>
              <a:rPr lang="en-US" sz="2800" b="1" kern="100"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podataka kojima upravlja korisnik</a:t>
            </a:r>
            <a:endParaRPr lang="en-US" sz="5400">
              <a:latin typeface="Avenir Next LT Pro (Headings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ED7B7-440C-515B-02B1-E6F0EB4EE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794" y="1163136"/>
            <a:ext cx="5107779" cy="1939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FA3C85-7553-92E8-2AA1-BAED11BBB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09" y="3181344"/>
            <a:ext cx="5846951" cy="193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895011-6AE5-480E-A5D3-EC45A2628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646" y="5195423"/>
            <a:ext cx="3106074" cy="161451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ED6324-9D76-3786-97CC-AFB13219CB53}"/>
              </a:ext>
            </a:extLst>
          </p:cNvPr>
          <p:cNvSpPr txBox="1">
            <a:spLocks/>
          </p:cNvSpPr>
          <p:nvPr/>
        </p:nvSpPr>
        <p:spPr>
          <a:xfrm>
            <a:off x="841415" y="2476113"/>
            <a:ext cx="4604641" cy="26449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sr-Latn-RS" sz="2000"/>
              <a:t>Isključivanje baze komandom: </a:t>
            </a:r>
          </a:p>
          <a:p>
            <a:pPr marL="0" indent="0">
              <a:buNone/>
            </a:pPr>
            <a:r>
              <a:rPr lang="sr-Latn-RS" sz="20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SHUTDOWN IMMEDIATE</a:t>
            </a:r>
            <a:r>
              <a:rPr lang="sr-Latn-RS" sz="2000">
                <a:solidFill>
                  <a:schemeClr val="accent1"/>
                </a:solidFill>
              </a:rPr>
              <a:t>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000"/>
              <a:t>Kopiranje datoteka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000"/>
              <a:t>Pokretanje baze komandom: </a:t>
            </a:r>
          </a:p>
          <a:p>
            <a:pPr marL="0" indent="0">
              <a:buNone/>
            </a:pPr>
            <a:r>
              <a:rPr lang="sr-Latn-RS" sz="20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STARTUP;</a:t>
            </a:r>
          </a:p>
        </p:txBody>
      </p:sp>
    </p:spTree>
    <p:extLst>
      <p:ext uri="{BB962C8B-B14F-4D97-AF65-F5344CB8AC3E}">
        <p14:creationId xmlns:p14="http://schemas.microsoft.com/office/powerpoint/2010/main" val="2421994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37C68B7-E18E-AA55-5845-3EA8B304ED55}"/>
              </a:ext>
            </a:extLst>
          </p:cNvPr>
          <p:cNvSpPr txBox="1">
            <a:spLocks/>
          </p:cNvSpPr>
          <p:nvPr/>
        </p:nvSpPr>
        <p:spPr>
          <a:xfrm>
            <a:off x="948771" y="502086"/>
            <a:ext cx="10294458" cy="8007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kern="100"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Pravljenje </a:t>
            </a:r>
            <a:r>
              <a:rPr lang="sr-Latn-RS" sz="2400" b="1" kern="100"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korisnički upravljanih </a:t>
            </a:r>
            <a:r>
              <a:rPr lang="en-US" sz="2400" b="1" kern="100"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backup-ova </a:t>
            </a:r>
            <a:r>
              <a:rPr lang="en-US" sz="2400" b="1" kern="100">
                <a:solidFill>
                  <a:schemeClr val="accent1"/>
                </a:solidFill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offline tablespace-eva</a:t>
            </a:r>
            <a:r>
              <a:rPr lang="sr-Latn-RS" sz="2400" b="1" kern="100">
                <a:solidFill>
                  <a:schemeClr val="accent1"/>
                </a:solidFill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800">
              <a:solidFill>
                <a:schemeClr val="accent1"/>
              </a:solidFill>
              <a:latin typeface="Avenir Next LT Pro (Headings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10113B-E03D-67D7-8A8F-B04D5D6E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288" y="1444259"/>
            <a:ext cx="6540330" cy="21079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5664F9-335C-C398-7C47-D93AA4A43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289" y="3693612"/>
            <a:ext cx="6567913" cy="11535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0105A2-D38F-F310-3F9F-A0C204DFB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289" y="4988614"/>
            <a:ext cx="6540329" cy="119975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E1C431-48FE-50D6-B7AC-091B34AAA248}"/>
              </a:ext>
            </a:extLst>
          </p:cNvPr>
          <p:cNvSpPr txBox="1">
            <a:spLocks/>
          </p:cNvSpPr>
          <p:nvPr/>
        </p:nvSpPr>
        <p:spPr>
          <a:xfrm>
            <a:off x="465279" y="1619409"/>
            <a:ext cx="4728159" cy="44147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sr-Latn-RS" sz="2000"/>
              <a:t>Isključivanje </a:t>
            </a:r>
            <a:r>
              <a:rPr lang="en-US" sz="2000"/>
              <a:t>tablespace-a </a:t>
            </a:r>
            <a:r>
              <a:rPr lang="sr-Latn-RS" sz="2000"/>
              <a:t>: </a:t>
            </a:r>
          </a:p>
          <a:p>
            <a:pPr marL="0" indent="0">
              <a:buNone/>
            </a:pPr>
            <a:r>
              <a:rPr lang="sr-Latn-RS" sz="20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ALTER TABLESPACE users OFFLINE NORMAL;</a:t>
            </a:r>
            <a:endParaRPr lang="en-US" sz="200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000"/>
              <a:t>Kopiranje datoteka</a:t>
            </a: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Uklju</a:t>
            </a:r>
            <a:r>
              <a:rPr lang="sr-Latn-RS" sz="2000"/>
              <a:t>čivanje tablespace-a:</a:t>
            </a:r>
          </a:p>
          <a:p>
            <a:pPr marL="0" indent="0">
              <a:buNone/>
            </a:pPr>
            <a:r>
              <a:rPr lang="sr-Latn-RS" sz="20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ALTER TABLESPACE users ONLINE;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000"/>
              <a:t>Arhiviranje trenutnih redo logova: </a:t>
            </a:r>
          </a:p>
          <a:p>
            <a:pPr marL="0" indent="0">
              <a:buNone/>
            </a:pPr>
            <a:r>
              <a:rPr lang="sr-Latn-RS" sz="20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ALTER SYSTEM ARCHIVE LOG CURRENT; </a:t>
            </a:r>
          </a:p>
        </p:txBody>
      </p:sp>
    </p:spTree>
    <p:extLst>
      <p:ext uri="{BB962C8B-B14F-4D97-AF65-F5344CB8AC3E}">
        <p14:creationId xmlns:p14="http://schemas.microsoft.com/office/powerpoint/2010/main" val="2456351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4A99A6B-46E8-596F-793E-939F1B1F719B}"/>
              </a:ext>
            </a:extLst>
          </p:cNvPr>
          <p:cNvSpPr/>
          <p:nvPr/>
        </p:nvSpPr>
        <p:spPr>
          <a:xfrm>
            <a:off x="878889" y="310718"/>
            <a:ext cx="10294458" cy="80076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F891DD-DD47-3C0B-19B6-17E4A9F08D36}"/>
              </a:ext>
            </a:extLst>
          </p:cNvPr>
          <p:cNvSpPr txBox="1">
            <a:spLocks/>
          </p:cNvSpPr>
          <p:nvPr/>
        </p:nvSpPr>
        <p:spPr>
          <a:xfrm>
            <a:off x="948771" y="502086"/>
            <a:ext cx="10294458" cy="8007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kern="100"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Pravljenje </a:t>
            </a:r>
            <a:r>
              <a:rPr lang="sr-Latn-RS" sz="2400" b="1" kern="100"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korisnički upravljanih </a:t>
            </a:r>
            <a:r>
              <a:rPr lang="en-US" sz="2400" b="1" kern="100"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backup-ova </a:t>
            </a:r>
            <a:r>
              <a:rPr lang="sr-Latn-RS" sz="2400" b="1" kern="100">
                <a:solidFill>
                  <a:schemeClr val="accent1"/>
                </a:solidFill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kontrolne datoteke</a:t>
            </a:r>
            <a:endParaRPr lang="en-US" sz="4800">
              <a:solidFill>
                <a:schemeClr val="accent1"/>
              </a:solidFill>
              <a:latin typeface="Avenir Next LT Pro (Headings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0373F-F994-74FB-B721-C04114527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54" y="3115630"/>
            <a:ext cx="4932198" cy="1309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3F5ABA-2D29-9A94-009C-50B2ADDDA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681" y="4053463"/>
            <a:ext cx="4595495" cy="2716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4D4956-8B87-1D5C-5FBE-4D5F11E57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54" y="4729865"/>
            <a:ext cx="4974168" cy="83646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4F5174-7F9D-CF31-BB05-13C6EDA98494}"/>
              </a:ext>
            </a:extLst>
          </p:cNvPr>
          <p:cNvCxnSpPr>
            <a:cxnSpLocks/>
            <a:stCxn id="26" idx="2"/>
            <a:endCxn id="17" idx="0"/>
          </p:cNvCxnSpPr>
          <p:nvPr/>
        </p:nvCxnSpPr>
        <p:spPr>
          <a:xfrm flipH="1">
            <a:off x="3807501" y="1111484"/>
            <a:ext cx="2218617" cy="812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CA5C19-19B4-5712-FD58-E9FCF58044AE}"/>
              </a:ext>
            </a:extLst>
          </p:cNvPr>
          <p:cNvCxnSpPr>
            <a:cxnSpLocks/>
            <a:stCxn id="26" idx="2"/>
            <a:endCxn id="22" idx="0"/>
          </p:cNvCxnSpPr>
          <p:nvPr/>
        </p:nvCxnSpPr>
        <p:spPr>
          <a:xfrm>
            <a:off x="6026118" y="1111484"/>
            <a:ext cx="2358383" cy="8007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5E6297B-DAF2-E9CD-CAD6-65DC5D50A379}"/>
              </a:ext>
            </a:extLst>
          </p:cNvPr>
          <p:cNvSpPr/>
          <p:nvPr/>
        </p:nvSpPr>
        <p:spPr>
          <a:xfrm>
            <a:off x="2711109" y="1923892"/>
            <a:ext cx="2192784" cy="54361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C1B8CDC-D0F1-9044-B01C-7DFF2A3CB8A2}"/>
              </a:ext>
            </a:extLst>
          </p:cNvPr>
          <p:cNvSpPr txBox="1">
            <a:spLocks/>
          </p:cNvSpPr>
          <p:nvPr/>
        </p:nvSpPr>
        <p:spPr>
          <a:xfrm>
            <a:off x="2847693" y="1951742"/>
            <a:ext cx="1919615" cy="4562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sz="2000" b="1">
                <a:solidFill>
                  <a:schemeClr val="accent1"/>
                </a:solidFill>
                <a:latin typeface="Avenir Next LT Pro (Body)"/>
                <a:ea typeface="Calibri" panose="020F0502020204030204" pitchFamily="34" charset="0"/>
                <a:cs typeface="Courier New" panose="02070309020205020404" pitchFamily="49" charset="0"/>
              </a:rPr>
              <a:t>Binarni</a:t>
            </a:r>
            <a:r>
              <a:rPr lang="sr-Latn-RS" sz="2000">
                <a:latin typeface="Avenir Next LT Pro (Body)"/>
                <a:ea typeface="Calibri" panose="020F0502020204030204" pitchFamily="34" charset="0"/>
                <a:cs typeface="Courier New" panose="02070309020205020404" pitchFamily="49" charset="0"/>
              </a:rPr>
              <a:t> format</a:t>
            </a:r>
            <a:endParaRPr lang="sr-Latn-RS" sz="2000">
              <a:solidFill>
                <a:schemeClr val="accent1"/>
              </a:solidFill>
              <a:latin typeface="Avenir Next LT Pro (Body)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9171C18-7C97-7E35-3804-E8AFD5B47578}"/>
              </a:ext>
            </a:extLst>
          </p:cNvPr>
          <p:cNvSpPr/>
          <p:nvPr/>
        </p:nvSpPr>
        <p:spPr>
          <a:xfrm>
            <a:off x="7288109" y="1912250"/>
            <a:ext cx="2192784" cy="54361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6646EE2-8B04-E462-FE21-7CE15D0726D9}"/>
              </a:ext>
            </a:extLst>
          </p:cNvPr>
          <p:cNvSpPr txBox="1">
            <a:spLocks/>
          </p:cNvSpPr>
          <p:nvPr/>
        </p:nvSpPr>
        <p:spPr>
          <a:xfrm>
            <a:off x="7614541" y="1967551"/>
            <a:ext cx="1866350" cy="4562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sz="2000" b="1">
                <a:solidFill>
                  <a:schemeClr val="accent1"/>
                </a:solidFill>
                <a:latin typeface="Avenir Next LT Pro (Body)"/>
                <a:ea typeface="Calibri" panose="020F0502020204030204" pitchFamily="34" charset="0"/>
                <a:cs typeface="Courier New" panose="02070309020205020404" pitchFamily="49" charset="0"/>
              </a:rPr>
              <a:t>Trace</a:t>
            </a:r>
            <a:r>
              <a:rPr lang="sr-Latn-RS" sz="2000">
                <a:latin typeface="Avenir Next LT Pro (Body)"/>
                <a:ea typeface="Calibri" panose="020F0502020204030204" pitchFamily="34" charset="0"/>
                <a:cs typeface="Courier New" panose="02070309020205020404" pitchFamily="49" charset="0"/>
              </a:rPr>
              <a:t> format</a:t>
            </a:r>
            <a:endParaRPr lang="sr-Latn-RS" sz="2000">
              <a:solidFill>
                <a:schemeClr val="accent1"/>
              </a:solidFill>
              <a:latin typeface="Avenir Next LT Pro (Body)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C3CF5E3-B224-9BFA-CCB3-0B594B78D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680" y="3121240"/>
            <a:ext cx="4595495" cy="7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24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7AAB81-D732-2F6A-C1C7-B17E95218672}"/>
              </a:ext>
            </a:extLst>
          </p:cNvPr>
          <p:cNvSpPr/>
          <p:nvPr/>
        </p:nvSpPr>
        <p:spPr>
          <a:xfrm>
            <a:off x="6096000" y="371332"/>
            <a:ext cx="5631402" cy="127394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DF833-ECC6-1E5D-E4F1-A1A38C3BE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94" y="297402"/>
            <a:ext cx="4974754" cy="4999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B6FDC-68DD-FF63-5D2E-C8F0FECF3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00" y="5414001"/>
            <a:ext cx="6354143" cy="11465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BED1406-0132-C1B7-EF72-579DE39A047F}"/>
              </a:ext>
            </a:extLst>
          </p:cNvPr>
          <p:cNvSpPr txBox="1">
            <a:spLocks/>
          </p:cNvSpPr>
          <p:nvPr/>
        </p:nvSpPr>
        <p:spPr>
          <a:xfrm>
            <a:off x="6193654" y="572610"/>
            <a:ext cx="5533748" cy="11465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kern="100"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Pravljenje </a:t>
            </a:r>
            <a:r>
              <a:rPr lang="sr-Latn-RS" sz="2400" b="1" kern="100"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korisnički upravljanih </a:t>
            </a:r>
            <a:r>
              <a:rPr lang="en-US" sz="2400" b="1" kern="100"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backup-ova </a:t>
            </a:r>
            <a:r>
              <a:rPr lang="sr-Latn-RS" sz="2400" b="1" kern="100">
                <a:solidFill>
                  <a:schemeClr val="accent1"/>
                </a:solidFill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arhiviranih redo logova</a:t>
            </a:r>
            <a:endParaRPr lang="en-US" sz="4800">
              <a:solidFill>
                <a:schemeClr val="accent1"/>
              </a:solidFill>
              <a:latin typeface="Avenir Next LT Pro (Headings)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D9622D-68D1-FA7F-200B-5A6A01896C4D}"/>
              </a:ext>
            </a:extLst>
          </p:cNvPr>
          <p:cNvSpPr txBox="1">
            <a:spLocks/>
          </p:cNvSpPr>
          <p:nvPr/>
        </p:nvSpPr>
        <p:spPr>
          <a:xfrm>
            <a:off x="6732915" y="2322889"/>
            <a:ext cx="4692648" cy="26663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sr-Latn-RS" sz="2000"/>
              <a:t>Dobijanje informacija o arhiviranim dnevnim datotekama:</a:t>
            </a:r>
          </a:p>
          <a:p>
            <a:pPr marL="0" indent="0">
              <a:buNone/>
            </a:pPr>
            <a:r>
              <a:rPr lang="en-US" sz="20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THREAD#,SEQUENCE#,NAME </a:t>
            </a:r>
          </a:p>
          <a:p>
            <a:pPr marL="0" indent="0">
              <a:buNone/>
            </a:pPr>
            <a:r>
              <a:rPr lang="en-US" sz="20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V$ARCHIVED_LOG;</a:t>
            </a:r>
            <a:endParaRPr lang="sr-Latn-RS" sz="200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000">
                <a:latin typeface="Avenir Next LT Pro (Body)"/>
                <a:cs typeface="Courier New" panose="02070309020205020404" pitchFamily="49" charset="0"/>
              </a:rPr>
              <a:t>Kopiranje svih arhiviranih dnevnih datoteka</a:t>
            </a:r>
          </a:p>
        </p:txBody>
      </p:sp>
    </p:spTree>
    <p:extLst>
      <p:ext uri="{BB962C8B-B14F-4D97-AF65-F5344CB8AC3E}">
        <p14:creationId xmlns:p14="http://schemas.microsoft.com/office/powerpoint/2010/main" val="3691445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1DEB2B-6E10-F2E0-6F42-674A0F9E1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777" y="1596935"/>
            <a:ext cx="4710430" cy="2847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A76ED5-DE37-7056-E5A7-B67C13924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192" y="4538263"/>
            <a:ext cx="5943600" cy="686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4E10A3-F950-7CB4-4B42-248679396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192" y="5318686"/>
            <a:ext cx="5943600" cy="12890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63E67CF-E138-9F8F-9F33-AADCE85484C6}"/>
              </a:ext>
            </a:extLst>
          </p:cNvPr>
          <p:cNvSpPr txBox="1">
            <a:spLocks/>
          </p:cNvSpPr>
          <p:nvPr/>
        </p:nvSpPr>
        <p:spPr>
          <a:xfrm>
            <a:off x="948771" y="502086"/>
            <a:ext cx="10294458" cy="8007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2">
              <a:lnSpc>
                <a:spcPct val="107000"/>
              </a:lnSpc>
              <a:spcBef>
                <a:spcPts val="200"/>
              </a:spcBef>
            </a:pPr>
            <a:r>
              <a:rPr lang="sr-Latn-RS" sz="2800" b="1" kern="100">
                <a:effectLst/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Korisnički upravljan </a:t>
            </a:r>
            <a:r>
              <a:rPr lang="sr-Latn-RS" sz="2800" b="1" kern="100">
                <a:solidFill>
                  <a:schemeClr val="accent1"/>
                </a:solidFill>
                <a:effectLst/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oporavak</a:t>
            </a:r>
            <a:r>
              <a:rPr lang="sr-Latn-RS" sz="2800" b="1" kern="100">
                <a:effectLst/>
                <a:latin typeface="Avenir Next LT Pro (Headings)"/>
                <a:ea typeface="Times New Roman" panose="02020603050405020304" pitchFamily="18" charset="0"/>
                <a:cs typeface="Times New Roman" panose="02020603050405020304" pitchFamily="18" charset="0"/>
              </a:rPr>
              <a:t> cele baze podataka</a:t>
            </a:r>
            <a:endParaRPr lang="en-US" sz="2800" b="1" kern="100">
              <a:effectLst/>
              <a:latin typeface="Avenir Next LT Pro (Headings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324C17-E704-2ACA-131C-B963A27FAFAC}"/>
              </a:ext>
            </a:extLst>
          </p:cNvPr>
          <p:cNvSpPr txBox="1">
            <a:spLocks/>
          </p:cNvSpPr>
          <p:nvPr/>
        </p:nvSpPr>
        <p:spPr>
          <a:xfrm>
            <a:off x="356523" y="2034140"/>
            <a:ext cx="5316307" cy="40914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sr-Latn-RS" sz="1800"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Obnavljanje nedostajućeg fajla podatka </a:t>
            </a:r>
          </a:p>
          <a:p>
            <a:pPr marL="0" indent="0">
              <a:buNone/>
            </a:pPr>
            <a:r>
              <a:rPr lang="en-US" sz="1200">
                <a:solidFill>
                  <a:schemeClr val="accent1"/>
                </a:solidFill>
              </a:rPr>
              <a:t>RECOVER DATAFILE 'C:\USERS\TEODORA\DOWNLOADS\ORADATA\ORCL1\USERS01.DBF’;</a:t>
            </a:r>
            <a:endParaRPr lang="sr-Latn-RS" sz="120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r-Latn-RS" sz="1800" kern="1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Baza podataka obaveštava kada je medijski oporavak kompletiran:</a:t>
            </a:r>
            <a:endParaRPr lang="en-US" sz="1800" kern="100">
              <a:effectLst/>
              <a:latin typeface="Avenir Next LT Pro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r-Latn-RS" sz="1800">
                <a:solidFill>
                  <a:schemeClr val="accent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Media recovery complete.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sr-Latn-RS" sz="1800" kern="1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Nakon oporavka, moguće je otvoriti bazu podataka za upotrebu:</a:t>
            </a: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sr-Latn-RS" sz="1800" kern="100">
                <a:solidFill>
                  <a:schemeClr val="accent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ALTER DATABASE OPEN;</a:t>
            </a:r>
            <a:endParaRPr lang="en-US" sz="1800" kern="10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2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31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AC41-9D2E-0754-744E-034070D4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800">
                <a:solidFill>
                  <a:schemeClr val="accent1"/>
                </a:solidFill>
              </a:rPr>
              <a:t>Opcije</a:t>
            </a:r>
            <a:r>
              <a:rPr lang="sr-Latn-RS" sz="4800"/>
              <a:t> za backup i oporavak Oracle baze</a:t>
            </a:r>
            <a:endParaRPr lang="en-US" sz="4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D0273-E46D-55AB-20AA-15A1D2364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624" y="2637547"/>
            <a:ext cx="2489780" cy="176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49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B2743-3438-14FA-C0AF-080749B73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68" y="750338"/>
            <a:ext cx="8359864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84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47F62-5205-85A7-C19C-5DA8F2E1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/>
              <a:t>Backup </a:t>
            </a:r>
            <a:r>
              <a:rPr lang="sr-Latn-RS" b="1">
                <a:solidFill>
                  <a:schemeClr val="accent1"/>
                </a:solidFill>
              </a:rPr>
              <a:t>politika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E5099-C4E7-4055-BFB8-B959C8B9A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Backup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politika definiše detalje bekapovanja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Tek kreiranu bazu 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moguće 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je 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odmah povezati 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sa 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bekap politiku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, ali i 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postojećoj bazi podataka je moguće dodati 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backup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politiku</a:t>
            </a:r>
            <a:endParaRPr lang="sr-Latn-RS" sz="1800">
              <a:effectLst/>
              <a:latin typeface="Avenir Next LT Pro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r-Latn-RS"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lgorit</a:t>
            </a:r>
            <a:r>
              <a:rPr lang="sr-Latn-R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mi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za kompresiju</a:t>
            </a:r>
            <a:r>
              <a:rPr lang="sr-Latn-RS"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OSNOVNI, NIZAK, SREDNJI i VISOK</a:t>
            </a:r>
            <a:endParaRPr lang="sr-Latn-RS" sz="1800">
              <a:effectLst/>
              <a:latin typeface="Avenir Next LT Pro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r-Latn-RS"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Kreiranje backup politike putem Browser User Interface-a ili putem komandne linije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>
              <a:latin typeface="Avenir Next LT Pro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151DF9-5DE7-68E2-18BA-A1DEF5B34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85" y="487762"/>
            <a:ext cx="3231350" cy="2718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D23E2F-C3C1-09B7-404D-A4BC9D813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6" y="3256856"/>
            <a:ext cx="4396528" cy="3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12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6CB005E-3257-4AFC-0C18-0467EA01756B}"/>
              </a:ext>
            </a:extLst>
          </p:cNvPr>
          <p:cNvSpPr/>
          <p:nvPr/>
        </p:nvSpPr>
        <p:spPr>
          <a:xfrm>
            <a:off x="9778911" y="3164978"/>
            <a:ext cx="1504785" cy="5659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36CCD92-C924-E089-C8BE-CEEB6B8FD8F1}"/>
              </a:ext>
            </a:extLst>
          </p:cNvPr>
          <p:cNvSpPr/>
          <p:nvPr/>
        </p:nvSpPr>
        <p:spPr>
          <a:xfrm>
            <a:off x="6882030" y="3156061"/>
            <a:ext cx="1504785" cy="5659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83B58C0-F45A-FFB3-8FCA-6AC0F649A7D9}"/>
              </a:ext>
            </a:extLst>
          </p:cNvPr>
          <p:cNvSpPr/>
          <p:nvPr/>
        </p:nvSpPr>
        <p:spPr>
          <a:xfrm>
            <a:off x="3829393" y="3160450"/>
            <a:ext cx="1504785" cy="5659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A91E59D-3EC8-D58E-591F-97AF4FB089F0}"/>
              </a:ext>
            </a:extLst>
          </p:cNvPr>
          <p:cNvSpPr/>
          <p:nvPr/>
        </p:nvSpPr>
        <p:spPr>
          <a:xfrm>
            <a:off x="1212442" y="3160450"/>
            <a:ext cx="1504785" cy="5659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5FBB84-CB37-88EA-C3BB-9AABB362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r-Latn-RS" sz="4800" b="1">
                <a:solidFill>
                  <a:schemeClr val="accent1"/>
                </a:solidFill>
              </a:rPr>
              <a:t>Nivoi </a:t>
            </a:r>
            <a:r>
              <a:rPr lang="sr-Latn-RS" sz="4800" b="1"/>
              <a:t>bekapovanja</a:t>
            </a:r>
            <a:endParaRPr lang="en-US" sz="4800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5DE2F6-B226-6FEE-F21B-DD7245F2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10" y="3948303"/>
            <a:ext cx="4730180" cy="265968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3C86EBA-1F45-4D5A-9304-3B132B31A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097" y="3258234"/>
            <a:ext cx="1504785" cy="46820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sr-Latn-RS" sz="1800" b="1"/>
              <a:t>Nivo 0</a:t>
            </a:r>
            <a:endParaRPr lang="en-US" sz="1800" b="1" dirty="0"/>
          </a:p>
          <a:p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195F53-8095-239E-9225-C846DF899C9D}"/>
              </a:ext>
            </a:extLst>
          </p:cNvPr>
          <p:cNvSpPr txBox="1">
            <a:spLocks/>
          </p:cNvSpPr>
          <p:nvPr/>
        </p:nvSpPr>
        <p:spPr>
          <a:xfrm>
            <a:off x="4117877" y="3258234"/>
            <a:ext cx="1504785" cy="46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sz="1800" b="1"/>
              <a:t>Nivo 1</a:t>
            </a:r>
            <a:endParaRPr lang="en-US" sz="1800" b="1"/>
          </a:p>
          <a:p>
            <a:endParaRPr lang="en-US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B5B672-E37F-114F-815D-CD8E7BE3E918}"/>
              </a:ext>
            </a:extLst>
          </p:cNvPr>
          <p:cNvSpPr txBox="1">
            <a:spLocks/>
          </p:cNvSpPr>
          <p:nvPr/>
        </p:nvSpPr>
        <p:spPr>
          <a:xfrm>
            <a:off x="6948394" y="3262762"/>
            <a:ext cx="1504785" cy="46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sz="1800" b="1"/>
              <a:t>Dugoročni</a:t>
            </a:r>
            <a:endParaRPr lang="en-US" sz="1800" b="1"/>
          </a:p>
          <a:p>
            <a:endParaRPr lang="en-US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736A71-7A40-0077-9EFA-DA9F459C4AE7}"/>
              </a:ext>
            </a:extLst>
          </p:cNvPr>
          <p:cNvSpPr txBox="1">
            <a:spLocks/>
          </p:cNvSpPr>
          <p:nvPr/>
        </p:nvSpPr>
        <p:spPr>
          <a:xfrm>
            <a:off x="9853829" y="3254013"/>
            <a:ext cx="1504785" cy="46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sz="1800" b="1"/>
              <a:t>Archivelog</a:t>
            </a:r>
            <a:endParaRPr lang="en-US" sz="1800" b="1"/>
          </a:p>
          <a:p>
            <a:endParaRPr lang="en-US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6D2C4C-7C00-7302-AB81-C50A0FD23D6E}"/>
              </a:ext>
            </a:extLst>
          </p:cNvPr>
          <p:cNvCxnSpPr>
            <a:cxnSpLocks/>
          </p:cNvCxnSpPr>
          <p:nvPr/>
        </p:nvCxnSpPr>
        <p:spPr>
          <a:xfrm flipH="1">
            <a:off x="4957982" y="1997476"/>
            <a:ext cx="1309653" cy="11585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C1B725-0791-CC07-9B90-CA892440F151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267635" y="1997476"/>
            <a:ext cx="1366788" cy="11585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398A35-0EBD-844C-C04A-7CD7B8DA9B47}"/>
              </a:ext>
            </a:extLst>
          </p:cNvPr>
          <p:cNvCxnSpPr>
            <a:cxnSpLocks/>
          </p:cNvCxnSpPr>
          <p:nvPr/>
        </p:nvCxnSpPr>
        <p:spPr>
          <a:xfrm flipH="1">
            <a:off x="2654423" y="1997476"/>
            <a:ext cx="3613212" cy="11585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0693D9-BBC6-D22F-606D-B64FD9392C3B}"/>
              </a:ext>
            </a:extLst>
          </p:cNvPr>
          <p:cNvCxnSpPr>
            <a:cxnSpLocks/>
          </p:cNvCxnSpPr>
          <p:nvPr/>
        </p:nvCxnSpPr>
        <p:spPr>
          <a:xfrm>
            <a:off x="6267635" y="1997476"/>
            <a:ext cx="3586194" cy="11675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96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E4D98D-3362-1861-9266-5E4445F1C011}"/>
              </a:ext>
            </a:extLst>
          </p:cNvPr>
          <p:cNvSpPr txBox="1">
            <a:spLocks/>
          </p:cNvSpPr>
          <p:nvPr/>
        </p:nvSpPr>
        <p:spPr>
          <a:xfrm>
            <a:off x="2064113" y="846181"/>
            <a:ext cx="8509192" cy="22459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kern="1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Dostupne opcije za bekapovanje: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kern="1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Bekapovanje na </a:t>
            </a:r>
            <a:r>
              <a:rPr lang="en-US" sz="2000" kern="100">
                <a:solidFill>
                  <a:schemeClr val="accent1"/>
                </a:solidFill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disk</a:t>
            </a:r>
            <a:r>
              <a:rPr lang="en-US" sz="2000" kern="1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 (interni FRA) 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kern="1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Bekapovanje na </a:t>
            </a:r>
            <a:r>
              <a:rPr lang="en-US" sz="2000" kern="100">
                <a:solidFill>
                  <a:schemeClr val="accent1"/>
                </a:solidFill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Network File System </a:t>
            </a:r>
            <a:r>
              <a:rPr lang="en-US" sz="2000" kern="1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lokaciju (eksterni FRA)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kern="1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Bekapovanje na </a:t>
            </a:r>
            <a:r>
              <a:rPr lang="en-US" sz="2000" kern="100">
                <a:solidFill>
                  <a:schemeClr val="accent1"/>
                </a:solidFill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Oracle Object Storage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5B4EB5-57CE-3313-7976-00B3F3C7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51" y="3380696"/>
            <a:ext cx="2605929" cy="25656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C12617-FCAF-56A7-6BD4-37FC34F72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317" y="3906281"/>
            <a:ext cx="3028950" cy="1514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F2D606-44EB-A944-8EAF-D512A194E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320" y="3765873"/>
            <a:ext cx="2687566" cy="179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92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BC292-6DCC-187A-7705-43A563077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Bekapovanje na </a:t>
            </a:r>
            <a:r>
              <a:rPr lang="en-US" b="1">
                <a:solidFill>
                  <a:schemeClr val="accent1"/>
                </a:solidFill>
              </a:rPr>
              <a:t>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03994-4054-4DB5-6E69-E0F309B9D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296" y="2637822"/>
            <a:ext cx="5468704" cy="352328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oristi se Oracle Fast Recovery Area (FRA) diska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kern="1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Brzo obnavljanje iz bekapa sačuvanih na disku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Automatizacija upravljanja fajlovima vezanim za obnavljanje </a:t>
            </a:r>
            <a:endParaRPr lang="en-US" sz="1800">
              <a:latin typeface="Avenir Next LT Pro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odaci ostaju nešifrovani, a unos lozinki nije moguć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Z</a:t>
            </a: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ahteva znatnu količinu slobodnog prostora na disku</a:t>
            </a:r>
            <a:endParaRPr lang="en-US">
              <a:latin typeface="Avenir Next LT Pro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D3AF3-5299-DE1B-77F9-3FEDDD9E4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04152"/>
            <a:ext cx="6009229" cy="2768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1981A-BF2A-AF87-E16C-487B08C5C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707" y="289912"/>
            <a:ext cx="16954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56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337AE-30BB-81F3-D8CD-FC5E3AAB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Bekapovanje na </a:t>
            </a:r>
            <a:r>
              <a:rPr lang="en-US" b="1">
                <a:solidFill>
                  <a:schemeClr val="accent1"/>
                </a:solidFill>
              </a:rPr>
              <a:t>NFS lokaciju</a:t>
            </a:r>
            <a:endParaRPr lang="en-US" b="1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29FAF6-8CFA-7D5B-0B97-62A0B63CC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6578" y="292451"/>
            <a:ext cx="2707962" cy="1435765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F3DD29-E142-203C-9919-9F1637EDDEFE}"/>
              </a:ext>
            </a:extLst>
          </p:cNvPr>
          <p:cNvSpPr txBox="1">
            <a:spLocks/>
          </p:cNvSpPr>
          <p:nvPr/>
        </p:nvSpPr>
        <p:spPr>
          <a:xfrm>
            <a:off x="707195" y="2406425"/>
            <a:ext cx="10895920" cy="4056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Omogućava sigurno i bezbedno skladištenje ili povlačenje bekapova baze podataka u bilo koje vreme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0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oguće je pristupiti udaljenim fajlovima lokalno, montirajući lokalne fajl sisteme na mreži</a:t>
            </a:r>
            <a:endParaRPr lang="en-US" sz="2000">
              <a:latin typeface="Avenir Next LT Pro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0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bezbeđuje se centralizovana lokacija za bekape, bez potrebe za ručnim osvežavanjem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Podržava unapređene opcije bezbednosti korišćenjem Firewalova i Kerberosa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Podrška za šifrovane bekape korišćenjem lozinki</a:t>
            </a:r>
            <a:endParaRPr lang="en-US" sz="3200">
              <a:latin typeface="Avenir Next LT Pro (Body)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800E0D-A9C4-3056-2681-BA46FF97C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097" y="4785382"/>
            <a:ext cx="3955927" cy="178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1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E1B3-E381-E6C8-E80A-1E9A8438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Bekapovanje na </a:t>
            </a:r>
            <a:r>
              <a:rPr lang="en-US" sz="3200" b="1">
                <a:solidFill>
                  <a:schemeClr val="accent1"/>
                </a:solidFill>
              </a:rPr>
              <a:t>Oracle Object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0515C-7303-5918-1618-31A592687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588" y="2165262"/>
            <a:ext cx="9916476" cy="1746252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Oracle Object Storage je visoko sigurna, skalabilna platforma za skladištenje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Podaci i povezani metapodaci čuvaju se kao objekti u logičkom kontejneru</a:t>
            </a:r>
            <a:endParaRPr lang="en-US" sz="1800">
              <a:latin typeface="Avenir Next LT Pro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kern="1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Oracle Database Appliance kreira izveštaj o bekapu i jedinstveni ID kako bi identifikovao svaki bekap.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Bekapovi se šifruju korišćenjem lozinke za baze podataka bez TDE-a.</a:t>
            </a:r>
            <a:endParaRPr lang="en-US">
              <a:latin typeface="Avenir Next LT Pro (Body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68B19A-D6DF-2DC3-48A9-09C5A8429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711" y="419013"/>
            <a:ext cx="1745326" cy="1438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397F56-26AD-3653-FB98-40F3184E0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041" y="4041141"/>
            <a:ext cx="6933918" cy="265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4696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presentation</Template>
  <TotalTime>431</TotalTime>
  <Words>924</Words>
  <Application>Microsoft Office PowerPoint</Application>
  <PresentationFormat>Widescreen</PresentationFormat>
  <Paragraphs>130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Avenir Next LT Pro</vt:lpstr>
      <vt:lpstr>Avenir Next LT Pro (Body)</vt:lpstr>
      <vt:lpstr>Avenir Next LT Pro (Headings)</vt:lpstr>
      <vt:lpstr>Calibri</vt:lpstr>
      <vt:lpstr>Courier New</vt:lpstr>
      <vt:lpstr>Segoe UI</vt:lpstr>
      <vt:lpstr>Wingdings</vt:lpstr>
      <vt:lpstr>AccentBoxVTI</vt:lpstr>
      <vt:lpstr>Backup, restore i recover Oracle baze podataka</vt:lpstr>
      <vt:lpstr>Agenda</vt:lpstr>
      <vt:lpstr>Opcije za backup i oporavak Oracle baze</vt:lpstr>
      <vt:lpstr>Backup politika</vt:lpstr>
      <vt:lpstr>Nivoi bekapovanja</vt:lpstr>
      <vt:lpstr>PowerPoint Presentation</vt:lpstr>
      <vt:lpstr>Bekapovanje na disk</vt:lpstr>
      <vt:lpstr>Bekapovanje na NFS lokaciju</vt:lpstr>
      <vt:lpstr>Bekapovanje na Oracle Object Storage</vt:lpstr>
      <vt:lpstr>PowerPoint Presentation</vt:lpstr>
      <vt:lpstr>Opcije oporavka</vt:lpstr>
      <vt:lpstr>Alati za upravljanje backup-om i oporavkom baze podataka</vt:lpstr>
      <vt:lpstr>Recovery Manager - RMAN</vt:lpstr>
      <vt:lpstr>Pokretanje RMAN-a i povezivanje sa bazom podataka</vt:lpstr>
      <vt:lpstr>Pravljenje backup-a baze podataka u ARCHIVELOG režimu</vt:lpstr>
      <vt:lpstr>PowerPoint Presentation</vt:lpstr>
      <vt:lpstr>Pravljenje backup-a baze podataka u NOARCHIVELOG režimu</vt:lpstr>
      <vt:lpstr>PowerPoint Presentation</vt:lpstr>
      <vt:lpstr>PowerPoint Presentation</vt:lpstr>
      <vt:lpstr>Pravljenje inkrementalnih backup-ova</vt:lpstr>
      <vt:lpstr>PowerPoint Presentation</vt:lpstr>
      <vt:lpstr>PowerPoint Presentation</vt:lpstr>
      <vt:lpstr>PowerPoint Presentation</vt:lpstr>
      <vt:lpstr>User-Managed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Backup, restore i recover Oracle baze podataka</dc:title>
  <dc:creator>Teodora Sekulic</dc:creator>
  <cp:lastModifiedBy>Teodora Sekulic</cp:lastModifiedBy>
  <cp:revision>61</cp:revision>
  <dcterms:created xsi:type="dcterms:W3CDTF">2024-05-20T20:10:27Z</dcterms:created>
  <dcterms:modified xsi:type="dcterms:W3CDTF">2024-05-21T20:45:14Z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